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8" r:id="rId1"/>
  </p:sldMasterIdLst>
  <p:notesMasterIdLst>
    <p:notesMasterId r:id="rId14"/>
  </p:notesMasterIdLst>
  <p:sldIdLst>
    <p:sldId id="268" r:id="rId2"/>
    <p:sldId id="272" r:id="rId3"/>
    <p:sldId id="282" r:id="rId4"/>
    <p:sldId id="285" r:id="rId5"/>
    <p:sldId id="279" r:id="rId6"/>
    <p:sldId id="280" r:id="rId7"/>
    <p:sldId id="281" r:id="rId8"/>
    <p:sldId id="283" r:id="rId9"/>
    <p:sldId id="284" r:id="rId10"/>
    <p:sldId id="286" r:id="rId11"/>
    <p:sldId id="287" r:id="rId12"/>
    <p:sldId id="276" r:id="rId13"/>
  </p:sldIdLst>
  <p:sldSz cx="9144000" cy="5143500" type="screen16x9"/>
  <p:notesSz cx="6858000" cy="9144000"/>
  <p:defaultTextStyle>
    <a:defPPr>
      <a:defRPr lang="en-US"/>
    </a:defPPr>
    <a:lvl1pPr marL="0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92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83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675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566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69"/>
    <p:restoredTop sz="95935"/>
  </p:normalViewPr>
  <p:slideViewPr>
    <p:cSldViewPr snapToGrid="0" snapToObjects="1">
      <p:cViewPr varScale="1">
        <p:scale>
          <a:sx n="149" d="100"/>
          <a:sy n="149" d="100"/>
        </p:scale>
        <p:origin x="17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6FEE9-89D4-874B-851E-5CC9AE663858}" type="datetimeFigureOut">
              <a:rPr lang="en-US" smtClean="0"/>
              <a:t>3/8/24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5B3921-F498-564C-8118-52013A72F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33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9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83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75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566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B3921-F498-564C-8118-52013A72FCF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966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585" y="2064936"/>
            <a:ext cx="8013709" cy="1231157"/>
          </a:xfrm>
        </p:spPr>
        <p:txBody>
          <a:bodyPr anchor="t">
            <a:normAutofit/>
          </a:bodyPr>
          <a:lstStyle>
            <a:lvl1pPr algn="l">
              <a:defRPr sz="4000" b="1"/>
            </a:lvl1pPr>
          </a:lstStyle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6585" y="3296093"/>
            <a:ext cx="8013709" cy="1471170"/>
          </a:xfrm>
        </p:spPr>
        <p:txBody>
          <a:bodyPr>
            <a:normAutofit/>
          </a:bodyPr>
          <a:lstStyle>
            <a:lvl1pPr marL="0" indent="0" algn="l">
              <a:buNone/>
              <a:defRPr sz="2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489381"/>
            <a:ext cx="1391412" cy="53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860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Logo (2)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11793" y="1720215"/>
            <a:ext cx="3320415" cy="170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251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2)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16585" y="2064936"/>
            <a:ext cx="8013709" cy="1231157"/>
          </a:xfrm>
        </p:spPr>
        <p:txBody>
          <a:bodyPr anchor="t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416585" y="3296093"/>
            <a:ext cx="8013709" cy="1471170"/>
          </a:xfrm>
        </p:spPr>
        <p:txBody>
          <a:bodyPr>
            <a:normAutofit/>
          </a:bodyPr>
          <a:lstStyle>
            <a:lvl1pPr marL="0" indent="0" algn="l">
              <a:buNone/>
              <a:defRPr sz="25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489381"/>
            <a:ext cx="1391412" cy="53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54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title</a:t>
            </a:r>
            <a:r>
              <a:rPr lang="pt-PT" dirty="0"/>
              <a:t> </a:t>
            </a:r>
            <a:r>
              <a:rPr lang="pt-PT" dirty="0" err="1"/>
              <a:t>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styles</a:t>
            </a:r>
            <a:endParaRPr lang="pt-PT" dirty="0"/>
          </a:p>
          <a:p>
            <a:pPr lvl="1"/>
            <a:r>
              <a:rPr lang="pt-PT" dirty="0" err="1"/>
              <a:t>Second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2"/>
            <a:r>
              <a:rPr lang="pt-PT" dirty="0" err="1"/>
              <a:t>Third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3"/>
            <a:r>
              <a:rPr lang="pt-PT" dirty="0" err="1"/>
              <a:t>Fourth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4"/>
            <a:r>
              <a:rPr lang="pt-PT" dirty="0" err="1"/>
              <a:t>Fifth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29771" y="4767263"/>
            <a:ext cx="1382233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25304" y="4767263"/>
            <a:ext cx="3086100" cy="27384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7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5304" y="1369219"/>
            <a:ext cx="3955310" cy="3263504"/>
          </a:xfrm>
        </p:spPr>
        <p:txBody>
          <a:bodyPr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1990" y="1369219"/>
            <a:ext cx="3943360" cy="3263504"/>
          </a:xfrm>
        </p:spPr>
        <p:txBody>
          <a:bodyPr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55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title</a:t>
            </a:r>
            <a:r>
              <a:rPr lang="pt-PT" dirty="0"/>
              <a:t> </a:t>
            </a:r>
            <a:r>
              <a:rPr lang="pt-PT" dirty="0" err="1"/>
              <a:t>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57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343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545805"/>
            <a:ext cx="4629150" cy="384998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styles</a:t>
            </a:r>
            <a:endParaRPr lang="pt-PT" dirty="0"/>
          </a:p>
          <a:p>
            <a:pPr lvl="1"/>
            <a:r>
              <a:rPr lang="pt-PT" dirty="0" err="1"/>
              <a:t>Second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2"/>
            <a:r>
              <a:rPr lang="pt-PT" dirty="0" err="1"/>
              <a:t>Third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3"/>
            <a:r>
              <a:rPr lang="pt-PT" dirty="0" err="1"/>
              <a:t>Fourth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4"/>
            <a:r>
              <a:rPr lang="pt-PT" dirty="0" err="1"/>
              <a:t>Fifth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06514" y="545804"/>
            <a:ext cx="3299942" cy="997245"/>
          </a:xfrm>
        </p:spPr>
        <p:txBody>
          <a:bodyPr anchor="t"/>
          <a:lstStyle>
            <a:lvl1pPr>
              <a:lnSpc>
                <a:spcPct val="110000"/>
              </a:lnSpc>
              <a:defRPr sz="2400"/>
            </a:lvl1pPr>
          </a:lstStyle>
          <a:p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14" y="1665767"/>
            <a:ext cx="3299942" cy="2735974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729602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545805"/>
            <a:ext cx="4629150" cy="384998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PT" dirty="0" err="1"/>
              <a:t>Drag</a:t>
            </a:r>
            <a:r>
              <a:rPr lang="pt-PT" dirty="0"/>
              <a:t> </a:t>
            </a:r>
            <a:r>
              <a:rPr lang="pt-PT" dirty="0" err="1"/>
              <a:t>picture</a:t>
            </a:r>
            <a:r>
              <a:rPr lang="pt-PT" dirty="0"/>
              <a:t> to </a:t>
            </a:r>
            <a:r>
              <a:rPr lang="pt-PT" dirty="0" err="1"/>
              <a:t>placeholder</a:t>
            </a:r>
            <a:r>
              <a:rPr lang="pt-PT" dirty="0"/>
              <a:t> </a:t>
            </a:r>
            <a:r>
              <a:rPr lang="pt-PT" dirty="0" err="1"/>
              <a:t>or</a:t>
            </a:r>
            <a:r>
              <a:rPr lang="pt-PT" dirty="0"/>
              <a:t> </a:t>
            </a:r>
            <a:r>
              <a:rPr lang="pt-PT" dirty="0" err="1"/>
              <a:t>click</a:t>
            </a:r>
            <a:r>
              <a:rPr lang="pt-PT" dirty="0"/>
              <a:t> </a:t>
            </a:r>
            <a:r>
              <a:rPr lang="pt-PT" dirty="0" err="1"/>
              <a:t>icon</a:t>
            </a:r>
            <a:r>
              <a:rPr lang="pt-PT" dirty="0"/>
              <a:t> to </a:t>
            </a:r>
            <a:r>
              <a:rPr lang="pt-PT" dirty="0" err="1"/>
              <a:t>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06514" y="545804"/>
            <a:ext cx="3299942" cy="997245"/>
          </a:xfrm>
        </p:spPr>
        <p:txBody>
          <a:bodyPr anchor="t"/>
          <a:lstStyle>
            <a:lvl1pPr>
              <a:lnSpc>
                <a:spcPct val="110000"/>
              </a:lnSpc>
              <a:defRPr sz="2400"/>
            </a:lvl1pPr>
          </a:lstStyle>
          <a:p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14" y="1665767"/>
            <a:ext cx="3299942" cy="2735974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088840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Logo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11793" y="1720215"/>
            <a:ext cx="3320415" cy="170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008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5304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title</a:t>
            </a:r>
            <a:r>
              <a:rPr lang="pt-PT" dirty="0"/>
              <a:t> </a:t>
            </a:r>
            <a:r>
              <a:rPr lang="pt-PT" dirty="0" err="1"/>
              <a:t>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5304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styles</a:t>
            </a:r>
            <a:endParaRPr lang="pt-PT" dirty="0"/>
          </a:p>
          <a:p>
            <a:pPr lvl="1"/>
            <a:r>
              <a:rPr lang="pt-PT" dirty="0" err="1"/>
              <a:t>Second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2"/>
            <a:r>
              <a:rPr lang="pt-PT" dirty="0" err="1"/>
              <a:t>Third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3"/>
            <a:r>
              <a:rPr lang="pt-PT" dirty="0" err="1"/>
              <a:t>Fourth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4"/>
            <a:r>
              <a:rPr lang="pt-PT" dirty="0" err="1"/>
              <a:t>Fifth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08505" y="4767263"/>
            <a:ext cx="14034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5304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61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0" r:id="rId2"/>
    <p:sldLayoutId id="2147483660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B0F0"/>
          </a:solidFill>
          <a:latin typeface="Arial" charset="0"/>
          <a:ea typeface="Arial" charset="0"/>
          <a:cs typeface="Arial" charset="0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05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304" y="273844"/>
            <a:ext cx="7886700" cy="674739"/>
          </a:xfrm>
        </p:spPr>
        <p:txBody>
          <a:bodyPr>
            <a:normAutofit/>
          </a:bodyPr>
          <a:lstStyle/>
          <a:p>
            <a:r>
              <a:rPr lang="pt-PT" sz="3000" dirty="0" err="1"/>
              <a:t>Programming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304" y="1093749"/>
            <a:ext cx="7886699" cy="326350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/>
              <a:t>Defining the Solver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800" b="1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7E2B85-ABDC-FF41-9956-AE1E8EC80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390" y="1692068"/>
            <a:ext cx="6334525" cy="308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001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304" y="273844"/>
            <a:ext cx="7886700" cy="674739"/>
          </a:xfrm>
        </p:spPr>
        <p:txBody>
          <a:bodyPr>
            <a:normAutofit/>
          </a:bodyPr>
          <a:lstStyle/>
          <a:p>
            <a:r>
              <a:rPr lang="pt-PT" sz="3000" dirty="0" err="1"/>
              <a:t>Programming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304" y="1093749"/>
            <a:ext cx="7886699" cy="326350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/>
              <a:t>Defining the Solver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800" b="1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A13B48-8A55-554E-8078-B209F3074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542" y="1756273"/>
            <a:ext cx="7346221" cy="260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676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192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4478" y="1500915"/>
            <a:ext cx="7402817" cy="994458"/>
          </a:xfrm>
        </p:spPr>
        <p:txBody>
          <a:bodyPr>
            <a:normAutofit fontScale="90000"/>
          </a:bodyPr>
          <a:lstStyle/>
          <a:p>
            <a:pPr algn="ctr"/>
            <a:r>
              <a:rPr lang="pt-PT" sz="2700" dirty="0"/>
              <a:t>CVRP </a:t>
            </a:r>
            <a:br>
              <a:rPr lang="pt-PT" sz="2700" dirty="0"/>
            </a:br>
            <a:r>
              <a:rPr lang="pt-PT" sz="2700" dirty="0" err="1"/>
              <a:t>Capacitated</a:t>
            </a:r>
            <a:r>
              <a:rPr lang="pt-PT" sz="2700" dirty="0"/>
              <a:t> </a:t>
            </a:r>
            <a:r>
              <a:rPr lang="pt-PT" sz="2700" dirty="0" err="1"/>
              <a:t>Vehicle</a:t>
            </a:r>
            <a:r>
              <a:rPr lang="pt-PT" sz="2700" dirty="0"/>
              <a:t> </a:t>
            </a:r>
            <a:r>
              <a:rPr lang="pt-PT" sz="2700" dirty="0" err="1"/>
              <a:t>Routing</a:t>
            </a:r>
            <a:r>
              <a:rPr lang="pt-PT" sz="2700" dirty="0"/>
              <a:t> </a:t>
            </a:r>
            <a:r>
              <a:rPr lang="pt-PT" sz="2700" dirty="0" err="1"/>
              <a:t>Problem</a:t>
            </a:r>
            <a:r>
              <a:rPr lang="pt-PT" dirty="0"/>
              <a:t>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6715" y="2903948"/>
            <a:ext cx="7418342" cy="1343312"/>
          </a:xfrm>
        </p:spPr>
        <p:txBody>
          <a:bodyPr>
            <a:noAutofit/>
          </a:bodyPr>
          <a:lstStyle/>
          <a:p>
            <a:pPr algn="ctr">
              <a:lnSpc>
                <a:spcPct val="200000"/>
              </a:lnSpc>
              <a:spcBef>
                <a:spcPts val="0"/>
              </a:spcBef>
            </a:pPr>
            <a:r>
              <a:rPr lang="pt-PT" sz="1200" dirty="0" err="1"/>
              <a:t>Group</a:t>
            </a:r>
            <a:r>
              <a:rPr lang="pt-PT" sz="1200" dirty="0"/>
              <a:t> 14</a:t>
            </a:r>
          </a:p>
          <a:p>
            <a:pPr algn="ctr">
              <a:lnSpc>
                <a:spcPct val="150000"/>
              </a:lnSpc>
              <a:spcBef>
                <a:spcPts val="0"/>
              </a:spcBef>
            </a:pPr>
            <a:r>
              <a:rPr lang="pt-PT" sz="1200" dirty="0"/>
              <a:t>Madalena Sampaio 93294</a:t>
            </a:r>
          </a:p>
          <a:p>
            <a:pPr algn="ctr">
              <a:lnSpc>
                <a:spcPct val="150000"/>
              </a:lnSpc>
              <a:spcBef>
                <a:spcPts val="0"/>
              </a:spcBef>
            </a:pPr>
            <a:r>
              <a:rPr lang="pt-PT" sz="1200" dirty="0"/>
              <a:t>Maria Cardoso 93661</a:t>
            </a:r>
          </a:p>
          <a:p>
            <a:pPr algn="ctr">
              <a:lnSpc>
                <a:spcPct val="150000"/>
              </a:lnSpc>
              <a:spcBef>
                <a:spcPts val="0"/>
              </a:spcBef>
            </a:pPr>
            <a:r>
              <a:rPr lang="pt-PT" sz="1200" dirty="0"/>
              <a:t>João Rosado 96409</a:t>
            </a:r>
          </a:p>
        </p:txBody>
      </p:sp>
    </p:spTree>
    <p:extLst>
      <p:ext uri="{BB962C8B-B14F-4D97-AF65-F5344CB8AC3E}">
        <p14:creationId xmlns:p14="http://schemas.microsoft.com/office/powerpoint/2010/main" val="2020280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304" y="273844"/>
            <a:ext cx="8633238" cy="994172"/>
          </a:xfrm>
        </p:spPr>
        <p:txBody>
          <a:bodyPr>
            <a:normAutofit/>
          </a:bodyPr>
          <a:lstStyle/>
          <a:p>
            <a:r>
              <a:rPr lang="pt-PT" sz="3000" dirty="0"/>
              <a:t>CVRP – </a:t>
            </a:r>
            <a:r>
              <a:rPr lang="pt-PT" sz="3000" dirty="0" err="1"/>
              <a:t>Capacitated</a:t>
            </a:r>
            <a:r>
              <a:rPr lang="pt-PT" sz="3000" dirty="0"/>
              <a:t> </a:t>
            </a:r>
            <a:r>
              <a:rPr lang="pt-PT" sz="3000" dirty="0" err="1"/>
              <a:t>Vehicle</a:t>
            </a:r>
            <a:r>
              <a:rPr lang="pt-PT" sz="3000" dirty="0"/>
              <a:t> </a:t>
            </a:r>
            <a:r>
              <a:rPr lang="pt-PT" sz="3000" dirty="0" err="1"/>
              <a:t>Routing</a:t>
            </a:r>
            <a:r>
              <a:rPr lang="pt-PT" sz="3000" dirty="0"/>
              <a:t> </a:t>
            </a:r>
            <a:r>
              <a:rPr lang="pt-PT" sz="3000" dirty="0" err="1"/>
              <a:t>Problem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304" y="1358469"/>
            <a:ext cx="7886700" cy="340879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Classic optimization problem in logistics and operations research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1800" dirty="0"/>
              <a:t>Determining the most efficient routes for a fleet of vehicles to deliver goods to a set of destinations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1800" dirty="0"/>
              <a:t>Capacity constraints on each vehicle</a:t>
            </a:r>
          </a:p>
          <a:p>
            <a:pPr>
              <a:lnSpc>
                <a:spcPct val="100000"/>
              </a:lnSpc>
            </a:pP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1800" dirty="0"/>
              <a:t>Each route visits a subset of nodes and starts and terminates at the depot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364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3600" dirty="0" err="1"/>
              <a:t>Defining</a:t>
            </a:r>
            <a:r>
              <a:rPr lang="pt-PT" sz="3600" dirty="0"/>
              <a:t> </a:t>
            </a:r>
            <a:r>
              <a:rPr lang="pt-PT" sz="3600" dirty="0" err="1"/>
              <a:t>the</a:t>
            </a:r>
            <a:r>
              <a:rPr lang="pt-PT" sz="3600" dirty="0"/>
              <a:t> </a:t>
            </a:r>
            <a:r>
              <a:rPr lang="pt-PT" sz="3600" dirty="0" err="1"/>
              <a:t>Problem</a:t>
            </a:r>
            <a:endParaRPr lang="en-US" sz="36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5304" y="1358469"/>
                <a:ext cx="7886700" cy="3408794"/>
              </a:xfrm>
            </p:spPr>
            <p:txBody>
              <a:bodyPr>
                <a:normAutofit/>
              </a:bodyPr>
              <a:lstStyle/>
              <a:p>
                <a:r>
                  <a:rPr lang="en-US" sz="1800" b="1" dirty="0"/>
                  <a:t>Variables: </a:t>
                </a:r>
              </a:p>
              <a:p>
                <a:pPr lvl="1">
                  <a:lnSpc>
                    <a:spcPct val="1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PT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PT" sz="1800" b="0" i="1" smtClean="0">
                            <a:latin typeface="Cambria Math" panose="02040503050406030204" pitchFamily="18" charset="0"/>
                          </a:rPr>
                          <m:t>𝑘𝑖𝑗</m:t>
                        </m:r>
                      </m:sub>
                    </m:sSub>
                  </m:oMath>
                </a14:m>
                <a:r>
                  <a:rPr lang="en-US" sz="1800" dirty="0"/>
                  <a:t> - binary variable </a:t>
                </a:r>
              </a:p>
              <a:p>
                <a:pPr lvl="1">
                  <a:lnSpc>
                    <a:spcPct val="1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PT" sz="1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pt-PT" sz="18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1800" dirty="0"/>
                  <a:t> - distance from node </a:t>
                </a:r>
                <a14:m>
                  <m:oMath xmlns:m="http://schemas.openxmlformats.org/officeDocument/2006/math">
                    <m:r>
                      <a:rPr lang="pt-PT" sz="1800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sz="1800" dirty="0"/>
                  <a:t> to node</a:t>
                </a:r>
                <a:r>
                  <a:rPr lang="pt-PT" sz="1800" dirty="0"/>
                  <a:t> </a:t>
                </a:r>
                <a14:m>
                  <m:oMath xmlns:m="http://schemas.openxmlformats.org/officeDocument/2006/math">
                    <m:r>
                      <a:rPr lang="pt-PT" sz="1800" b="0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endParaRPr lang="en-US" sz="1800" dirty="0"/>
              </a:p>
              <a:p>
                <a:pPr lvl="1">
                  <a:lnSpc>
                    <a:spcPct val="1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PT" sz="18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pt-PT" sz="1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/>
                  <a:t> - demand at node </a:t>
                </a:r>
                <a14:m>
                  <m:oMath xmlns:m="http://schemas.openxmlformats.org/officeDocument/2006/math">
                    <m:r>
                      <a:rPr lang="pt-PT" sz="1800" i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sz="1800" dirty="0"/>
              </a:p>
              <a:p>
                <a:pPr lvl="1"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pt-PT" sz="1800" b="0" i="1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sz="1800" dirty="0"/>
                  <a:t> - truck capacity</a:t>
                </a:r>
              </a:p>
              <a:p>
                <a:pPr marL="342900" lvl="1" indent="0">
                  <a:buNone/>
                </a:pPr>
                <a:endParaRPr lang="en-US" sz="1800" dirty="0"/>
              </a:p>
              <a:p>
                <a:r>
                  <a:rPr lang="en-US" sz="1800" b="1" dirty="0"/>
                  <a:t>Objective function: </a:t>
                </a:r>
              </a:p>
              <a:p>
                <a:pPr marL="0" indent="0" algn="ctr">
                  <a:buNone/>
                </a:pPr>
                <a:r>
                  <a:rPr lang="en-US" sz="2000" dirty="0"/>
                  <a:t>Minimize</a:t>
                </a:r>
                <a:r>
                  <a:rPr lang="en-US" dirty="0"/>
                  <a:t>   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pt-PT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pt-PT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pt-PT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pt-PT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pt-PT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pt-PT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nary>
                              <m:naryPr>
                                <m:chr m:val="∑"/>
                                <m:limLoc m:val="subSup"/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5"/>
                                  </m:rPr>
                                  <a:rPr lang="pt-PT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pt-PT" b="0" i="1" smtClean="0">
                                    <a:latin typeface="Cambria Math" panose="02040503050406030204" pitchFamily="18" charset="0"/>
                                  </a:rPr>
                                  <m:t>=1, </m:t>
                                </m:r>
                                <m:r>
                                  <a:rPr lang="pt-P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pt-P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≠</m:t>
                                </m:r>
                                <m:r>
                                  <a:rPr lang="pt-PT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pt-PT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PT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e>
                                  <m:sub>
                                    <m:r>
                                      <a:rPr lang="pt-PT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PT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PT" b="0" i="1" smtClean="0">
                                        <a:latin typeface="Cambria Math" panose="02040503050406030204" pitchFamily="18" charset="0"/>
                                      </a:rPr>
                                      <m:t>𝑘𝑖𝑗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e>
                    </m:nary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5304" y="1358469"/>
                <a:ext cx="7886700" cy="3408794"/>
              </a:xfrm>
              <a:blipFill>
                <a:blip r:embed="rId2"/>
                <a:stretch>
                  <a:fillRect l="-322" t="-743" b="-174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957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304" y="273844"/>
            <a:ext cx="7886700" cy="674739"/>
          </a:xfrm>
        </p:spPr>
        <p:txBody>
          <a:bodyPr>
            <a:normAutofit/>
          </a:bodyPr>
          <a:lstStyle/>
          <a:p>
            <a:r>
              <a:rPr lang="pt-PT" sz="3000" dirty="0" err="1"/>
              <a:t>Constraints</a:t>
            </a:r>
            <a:endParaRPr lang="en-US" sz="3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5304" y="1093749"/>
                <a:ext cx="8351227" cy="3263504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800" b="1" dirty="0"/>
                  <a:t>Capacity constraint: </a:t>
                </a:r>
                <a:r>
                  <a:rPr lang="en-US" sz="1800" dirty="0"/>
                  <a:t>The sum of the demands of the nodes visited in a route is less than or equal to the capacity of the vehicle performing the service: 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pt-PT" sz="20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PT" sz="20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pt-PT" sz="20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pt-PT" sz="20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</a:rPr>
                              <m:t>=2,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≠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pt-PT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pt-PT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pt-PT" sz="2000" i="1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pt-PT" sz="20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pt-PT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pt-PT" sz="20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pt-PT" sz="2000" i="1">
                                    <a:latin typeface="Cambria Math" panose="02040503050406030204" pitchFamily="18" charset="0"/>
                                  </a:rPr>
                                  <m:t>𝑘𝑖𝑗</m:t>
                                </m:r>
                              </m:sub>
                            </m:sSub>
                            <m: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≤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𝑄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   ∀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r>
                              <m:rPr>
                                <m:nor/>
                              </m:rPr>
                              <a:rPr lang="en-US" sz="2000">
                                <a:latin typeface="Cambria" panose="02040503050406030204" pitchFamily="18" charset="0"/>
                              </a:rPr>
                              <m:t>{</m:t>
                            </m:r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1, …, </m:t>
                            </m:r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m:rPr>
                                <m:nor/>
                              </m:rPr>
                              <a:rPr lang="en-US" sz="2000">
                                <a:latin typeface="Cambria" panose="02040503050406030204" pitchFamily="18" charset="0"/>
                              </a:rPr>
                              <m:t>}</m:t>
                            </m:r>
                          </m:e>
                        </m:nary>
                      </m:e>
                    </m:nary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  <a:p>
                <a:pPr>
                  <a:lnSpc>
                    <a:spcPct val="150000"/>
                  </a:lnSpc>
                </a:pPr>
                <a:endParaRPr lang="en-US" sz="1800" b="1" dirty="0"/>
              </a:p>
              <a:p>
                <a:pPr>
                  <a:lnSpc>
                    <a:spcPct val="150000"/>
                  </a:lnSpc>
                </a:pPr>
                <a:r>
                  <a:rPr lang="en-US" sz="1800" b="1" dirty="0"/>
                  <a:t>Routing constraint: </a:t>
                </a:r>
                <a:r>
                  <a:rPr lang="en-US" sz="1800" dirty="0"/>
                  <a:t>Each node is visited by exactly one vehicle: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pt-PT" sz="2000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≠</m:t>
                            </m:r>
                            <m:r>
                              <a:rPr lang="pt-PT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  <m:sup>
                            <m:r>
                              <a:rPr lang="pt-PT" sz="2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pt-PT" sz="2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pt-PT" sz="20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pt-PT" sz="2000" i="1">
                                    <a:latin typeface="Cambria Math" panose="02040503050406030204" pitchFamily="18" charset="0"/>
                                  </a:rPr>
                                  <m:t>𝑘𝑖𝑗</m:t>
                                </m:r>
                              </m:sub>
                            </m:sSub>
                            <m:r>
                              <a:rPr lang="pt-PT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pt-PT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e>
                        </m:nary>
                      </m:e>
                    </m:nary>
                    <m:r>
                      <a:rPr lang="pt-P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  ∀</m:t>
                    </m:r>
                    <m:r>
                      <a:rPr lang="pt-P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  <m:r>
                      <a:rPr lang="pt-P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m:rPr>
                        <m:nor/>
                      </m:rPr>
                      <a:rPr lang="en-US" sz="2000"/>
                      <m:t>{</m:t>
                    </m:r>
                    <m:r>
                      <a:rPr lang="pt-PT" sz="2000" b="0" i="1" smtClean="0">
                        <a:latin typeface="Cambria Math" panose="02040503050406030204" pitchFamily="18" charset="0"/>
                      </a:rPr>
                      <m:t>1, …, </m:t>
                    </m:r>
                    <m:r>
                      <a:rPr lang="pt-PT" sz="20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m:rPr>
                        <m:nor/>
                      </m:rPr>
                      <a:rPr lang="en-US" sz="2000"/>
                      <m:t>}</m:t>
                    </m:r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5304" y="1093749"/>
                <a:ext cx="8351227" cy="3263504"/>
              </a:xfrm>
              <a:blipFill>
                <a:blip r:embed="rId2"/>
                <a:stretch>
                  <a:fillRect l="-303" b="-178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6008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304" y="273844"/>
            <a:ext cx="7886700" cy="674739"/>
          </a:xfrm>
        </p:spPr>
        <p:txBody>
          <a:bodyPr>
            <a:normAutofit/>
          </a:bodyPr>
          <a:lstStyle/>
          <a:p>
            <a:r>
              <a:rPr lang="pt-PT" sz="3000" dirty="0" err="1"/>
              <a:t>Constraints</a:t>
            </a:r>
            <a:endParaRPr lang="en-US" sz="3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5304" y="1093748"/>
                <a:ext cx="8351227" cy="3230423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800" b="1" dirty="0"/>
                  <a:t>Depot constraint: 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1800" dirty="0"/>
                  <a:t>Each vehicle must start from the depot node: 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pt-PT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pt-PT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=2</m:t>
                        </m:r>
                      </m:sub>
                      <m:sup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=1,     </m:t>
                        </m:r>
                        <m:r>
                          <a:rPr lang="pt-P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pt-P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m:rPr>
                            <m:nor/>
                          </m:rPr>
                          <a:rPr lang="en-US" sz="2000"/>
                          <m:t>{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1, …, 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m:rPr>
                            <m:nor/>
                          </m:rPr>
                          <a:rPr lang="en-US" sz="2000"/>
                          <m:t>}</m:t>
                        </m:r>
                      </m:e>
                    </m:nary>
                  </m:oMath>
                </a14:m>
                <a:r>
                  <a:rPr lang="en-US" sz="1800" dirty="0"/>
                  <a:t> 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:endParaRPr lang="en-US" sz="1800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1800" dirty="0"/>
                  <a:t>Each vehicle must terminate at the depot node:</a:t>
                </a:r>
                <a:endParaRPr lang="pt-PT" sz="1800" i="1" dirty="0">
                  <a:latin typeface="Cambria Math" panose="02040503050406030204" pitchFamily="18" charset="0"/>
                </a:endParaRP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pt-PT" sz="2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PT" sz="2000" i="1">
                            <a:latin typeface="Cambria Math" panose="02040503050406030204" pitchFamily="18" charset="0"/>
                          </a:rPr>
                          <m:t>=2</m:t>
                        </m:r>
                      </m:sub>
                      <m:sup>
                        <m:r>
                          <a:rPr lang="pt-PT" sz="20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pt-PT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PT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pt-PT" sz="20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pt-PT" sz="2000" i="1">
                            <a:latin typeface="Cambria Math" panose="02040503050406030204" pitchFamily="18" charset="0"/>
                          </a:rPr>
                          <m:t>=1,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     </m:t>
                        </m:r>
                        <m:r>
                          <a:rPr lang="pt-P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pt-PT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m:rPr>
                            <m:nor/>
                          </m:rPr>
                          <a:rPr lang="en-US" sz="2000"/>
                          <m:t>{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1, …, 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m:rPr>
                            <m:nor/>
                          </m:rPr>
                          <a:rPr lang="en-US" sz="2000"/>
                          <m:t>}</m:t>
                        </m:r>
                      </m:e>
                    </m:nary>
                  </m:oMath>
                </a14:m>
                <a:r>
                  <a:rPr lang="en-US" sz="1800" dirty="0"/>
                  <a:t> 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18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18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1800" dirty="0"/>
              </a:p>
              <a:p>
                <a:pPr marL="342900" indent="-342900" algn="ctr">
                  <a:lnSpc>
                    <a:spcPct val="150000"/>
                  </a:lnSpc>
                  <a:buAutoNum type="arabicPeriod" startAt="2"/>
                </a:pPr>
                <a:endParaRPr lang="en-US" sz="11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5304" y="1093748"/>
                <a:ext cx="8351227" cy="3230423"/>
              </a:xfrm>
              <a:blipFill>
                <a:blip r:embed="rId2"/>
                <a:stretch>
                  <a:fillRect l="-455" b="-207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85811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304" y="273844"/>
            <a:ext cx="7886700" cy="674739"/>
          </a:xfrm>
        </p:spPr>
        <p:txBody>
          <a:bodyPr>
            <a:normAutofit/>
          </a:bodyPr>
          <a:lstStyle/>
          <a:p>
            <a:r>
              <a:rPr lang="pt-PT" sz="3000" dirty="0" err="1"/>
              <a:t>Constraints</a:t>
            </a:r>
            <a:endParaRPr lang="en-US" sz="3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5304" y="1093749"/>
                <a:ext cx="8351227" cy="3263504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800" b="1" dirty="0"/>
                  <a:t>Flow constraint: </a:t>
                </a:r>
                <a:r>
                  <a:rPr lang="en-US" sz="1800" dirty="0"/>
                  <a:t>The number of the vehicles arriving at every customer and entering the depot is equal to the number of the vehicles leaving: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pt-PT" sz="20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PT" sz="2000" i="1">
                            <a:latin typeface="Cambria Math" panose="02040503050406030204" pitchFamily="18" charset="0"/>
                          </a:rPr>
                          <m:t>=1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 ≠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pt-PT" sz="2000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pt-PT" sz="2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𝑘𝑖𝑗</m:t>
                            </m:r>
                          </m:sub>
                        </m:sSub>
                      </m:e>
                    </m:nary>
                    <m:r>
                      <a:rPr lang="pt-PT" sz="2000" b="0" i="1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limLoc m:val="subSup"/>
                        <m:ctrlPr>
                          <a:rPr lang="pt-PT" sz="20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pt-PT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pt-PT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pt-PT" sz="2000" b="0" i="1" smtClean="0">
                                <a:latin typeface="Cambria Math" panose="02040503050406030204" pitchFamily="18" charset="0"/>
                              </a:rPr>
                              <m:t>𝑘𝑗𝑖</m:t>
                            </m:r>
                          </m:sub>
                        </m:sSub>
                      </m:e>
                    </m:nary>
                    <m:r>
                      <a:rPr lang="pt-PT" sz="2000" b="0" i="1" smtClean="0">
                        <a:latin typeface="Cambria Math" panose="02040503050406030204" pitchFamily="18" charset="0"/>
                      </a:rPr>
                      <m:t>,     </m:t>
                    </m:r>
                    <m:r>
                      <a:rPr lang="pt-P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pt-P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  <m:r>
                      <a:rPr lang="pt-P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∈ </m:t>
                    </m:r>
                    <m:d>
                      <m:dPr>
                        <m:begChr m:val="{"/>
                        <m:endChr m:val="}"/>
                        <m:ctrlPr>
                          <a:rPr lang="pt-P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P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1, …, 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pt-P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  </m:t>
                    </m:r>
                    <m:r>
                      <a:rPr lang="pt-P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pt-P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pt-P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P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1, …, </m:t>
                        </m:r>
                        <m:r>
                          <a:rPr lang="pt-PT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pt-PT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/>
                  <a:t> </a:t>
                </a:r>
                <a:endParaRPr lang="en-US" dirty="0"/>
              </a:p>
              <a:p>
                <a:pPr>
                  <a:lnSpc>
                    <a:spcPct val="150000"/>
                  </a:lnSpc>
                </a:pPr>
                <a:endParaRPr lang="en-US" sz="1800" b="1" dirty="0"/>
              </a:p>
              <a:p>
                <a:pPr>
                  <a:lnSpc>
                    <a:spcPct val="150000"/>
                  </a:lnSpc>
                </a:pPr>
                <a:r>
                  <a:rPr lang="en-US" sz="1800" b="1" dirty="0"/>
                  <a:t>Obligatory constraint: </a:t>
                </a:r>
                <a:r>
                  <a:rPr lang="en-US" sz="1800" dirty="0"/>
                  <a:t>Specify the definition domains of the variables: </a:t>
                </a: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𝑘𝑖𝑗</m:t>
                          </m:r>
                        </m:sub>
                      </m:sSub>
                      <m:r>
                        <a:rPr lang="pt-PT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∈</m:t>
                      </m:r>
                      <m:r>
                        <m:rPr>
                          <m:nor/>
                        </m:rPr>
                        <a:rPr lang="en-US" sz="2000">
                          <a:latin typeface="Cambria" panose="02040503050406030204" pitchFamily="18" charset="0"/>
                        </a:rPr>
                        <m:t>{</m:t>
                      </m:r>
                      <m:r>
                        <m:rPr>
                          <m:nor/>
                        </m:rPr>
                        <a:rPr lang="pt-PT" sz="2000" b="0" i="0" smtClean="0">
                          <a:latin typeface="Cambria Math" panose="02040503050406030204" pitchFamily="18" charset="0"/>
                        </a:rPr>
                        <m:t>0, 1</m:t>
                      </m:r>
                      <m:r>
                        <m:rPr>
                          <m:nor/>
                        </m:rPr>
                        <a:rPr lang="en-US" sz="2000">
                          <a:latin typeface="Cambria" panose="02040503050406030204" pitchFamily="18" charset="0"/>
                        </a:rPr>
                        <m:t>}</m:t>
                      </m:r>
                      <m:r>
                        <m:rPr>
                          <m:nor/>
                        </m:rPr>
                        <a:rPr lang="pt-PT" sz="2000" b="0" i="0" smtClean="0"/>
                        <m:t>,     </m:t>
                      </m:r>
                      <m:r>
                        <a:rPr lang="pt-PT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∀</m:t>
                      </m:r>
                      <m:r>
                        <a:rPr lang="pt-PT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r>
                        <a:rPr lang="pt-PT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pt-PT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1, …, </m:t>
                          </m:r>
                          <m:r>
                            <a:rPr lang="pt-PT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m:rPr>
                          <m:nor/>
                        </m:rPr>
                        <a:rPr lang="pt-PT" sz="2000" b="0" i="0" smtClean="0">
                          <a:latin typeface="Cambria" panose="02040503050406030204" pitchFamily="18" charset="0"/>
                        </a:rPr>
                        <m:t>,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pt-PT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r>
                        <m:rPr>
                          <m:nor/>
                        </m:rPr>
                        <a:rPr lang="en-US" sz="2000">
                          <a:latin typeface="Cambria" panose="02040503050406030204" pitchFamily="18" charset="0"/>
                        </a:rPr>
                        <m:t>{</m:t>
                      </m:r>
                      <m:r>
                        <a:rPr lang="pt-PT" sz="200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, …, </m:t>
                      </m:r>
                      <m:r>
                        <a:rPr lang="pt-PT" sz="20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m:rPr>
                          <m:nor/>
                        </m:rPr>
                        <a:rPr lang="en-US" sz="2000">
                          <a:latin typeface="Cambria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5304" y="1093749"/>
                <a:ext cx="8351227" cy="3263504"/>
              </a:xfrm>
              <a:blipFill>
                <a:blip r:embed="rId2"/>
                <a:stretch>
                  <a:fillRect l="-3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9541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304" y="273844"/>
            <a:ext cx="7886700" cy="674739"/>
          </a:xfrm>
        </p:spPr>
        <p:txBody>
          <a:bodyPr>
            <a:normAutofit/>
          </a:bodyPr>
          <a:lstStyle/>
          <a:p>
            <a:r>
              <a:rPr lang="pt-PT" sz="3000" dirty="0" err="1"/>
              <a:t>Programming</a:t>
            </a:r>
            <a:endParaRPr lang="en-US" sz="3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25304" y="1093749"/>
                <a:ext cx="8351227" cy="3871358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800" b="1" dirty="0"/>
                  <a:t>Import Datasets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1800" dirty="0"/>
                  <a:t>2 datasets: 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1800" dirty="0"/>
                  <a:t>50 nodes + depot, </a:t>
                </a:r>
                <a14:m>
                  <m:oMath xmlns:m="http://schemas.openxmlformats.org/officeDocument/2006/math">
                    <m:r>
                      <a:rPr lang="pt-PT" sz="1800" b="0" i="1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pt-PT" sz="1800" b="0" i="1" smtClean="0">
                        <a:latin typeface="Cambria Math" panose="02040503050406030204" pitchFamily="18" charset="0"/>
                      </a:rPr>
                      <m:t>=160</m:t>
                    </m:r>
                  </m:oMath>
                </a14:m>
                <a:endParaRPr lang="en-US" sz="1800" dirty="0"/>
              </a:p>
              <a:p>
                <a:pPr lvl="1">
                  <a:lnSpc>
                    <a:spcPct val="100000"/>
                  </a:lnSpc>
                </a:pPr>
                <a:r>
                  <a:rPr lang="en-US" sz="1800" dirty="0"/>
                  <a:t>100 nodes + depot, </a:t>
                </a:r>
                <a14:m>
                  <m:oMath xmlns:m="http://schemas.openxmlformats.org/officeDocument/2006/math">
                    <m:r>
                      <a:rPr lang="pt-PT" sz="1800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pt-PT" sz="1800" i="1">
                        <a:latin typeface="Cambria Math" panose="02040503050406030204" pitchFamily="18" charset="0"/>
                      </a:rPr>
                      <m:t>=200</m:t>
                    </m:r>
                  </m:oMath>
                </a14:m>
                <a:endParaRPr lang="en-US" sz="1800" dirty="0"/>
              </a:p>
              <a:p>
                <a:pPr marL="342900" lvl="1" indent="0">
                  <a:lnSpc>
                    <a:spcPct val="100000"/>
                  </a:lnSpc>
                  <a:buNone/>
                </a:pPr>
                <a:endParaRPr lang="en-US" sz="1800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1800" dirty="0"/>
                  <a:t>Each file displays: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1800" dirty="0"/>
                  <a:t>Each node's coordinates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1800" dirty="0"/>
                  <a:t>Each node's demand</a:t>
                </a:r>
              </a:p>
              <a:p>
                <a:pPr lvl="1">
                  <a:lnSpc>
                    <a:spcPct val="100000"/>
                  </a:lnSpc>
                </a:pPr>
                <a:r>
                  <a:rPr lang="en-US" sz="1800" dirty="0"/>
                  <a:t>Each truck's capacity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25304" y="1093749"/>
                <a:ext cx="8351227" cy="3871358"/>
              </a:xfrm>
              <a:blipFill>
                <a:blip r:embed="rId3"/>
                <a:stretch>
                  <a:fillRect l="-4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00BF943C-5EC7-8F4E-B93C-095B1042A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6350" y="1093749"/>
            <a:ext cx="3115654" cy="259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067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304" y="273844"/>
            <a:ext cx="7886700" cy="674739"/>
          </a:xfrm>
        </p:spPr>
        <p:txBody>
          <a:bodyPr>
            <a:normAutofit/>
          </a:bodyPr>
          <a:lstStyle/>
          <a:p>
            <a:r>
              <a:rPr lang="pt-PT" sz="3000" dirty="0" err="1"/>
              <a:t>Programming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305" y="1093749"/>
            <a:ext cx="4385978" cy="326350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/>
              <a:t>Defining the cost matrix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/>
              <a:t>Each entry of the matrix displays the </a:t>
            </a:r>
            <a:r>
              <a:rPr lang="en-US" sz="1800" dirty="0" err="1"/>
              <a:t>euclidean</a:t>
            </a:r>
            <a:r>
              <a:rPr lang="en-US" sz="1800" dirty="0"/>
              <a:t> distance between two nodes</a:t>
            </a:r>
            <a:endParaRPr lang="en-US" sz="1800" b="1" dirty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B6C8FC-420B-4F44-AF06-AFAFD284B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3832" y="948583"/>
            <a:ext cx="3896882" cy="333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922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1881</TotalTime>
  <Words>316</Words>
  <Application>Microsoft Macintosh PowerPoint</Application>
  <PresentationFormat>On-screen Show (16:9)</PresentationFormat>
  <Paragraphs>62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Cambria</vt:lpstr>
      <vt:lpstr>Cambria Math</vt:lpstr>
      <vt:lpstr>Office Theme</vt:lpstr>
      <vt:lpstr>PowerPoint Presentation</vt:lpstr>
      <vt:lpstr>CVRP  Capacitated Vehicle Routing Problem </vt:lpstr>
      <vt:lpstr>CVRP – Capacitated Vehicle Routing Problem</vt:lpstr>
      <vt:lpstr>Defining the Problem</vt:lpstr>
      <vt:lpstr>Constraints</vt:lpstr>
      <vt:lpstr>Constraints</vt:lpstr>
      <vt:lpstr>Constraints</vt:lpstr>
      <vt:lpstr>Programming</vt:lpstr>
      <vt:lpstr>Programming</vt:lpstr>
      <vt:lpstr>Programming</vt:lpstr>
      <vt:lpstr>Programming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Telma Baptista</dc:creator>
  <cp:lastModifiedBy>Microsoft Office User</cp:lastModifiedBy>
  <cp:revision>50</cp:revision>
  <dcterms:created xsi:type="dcterms:W3CDTF">2019-03-08T11:48:52Z</dcterms:created>
  <dcterms:modified xsi:type="dcterms:W3CDTF">2024-03-08T14:38:31Z</dcterms:modified>
</cp:coreProperties>
</file>

<file path=docProps/thumbnail.jpeg>
</file>